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207a90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207a90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c85b2a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c85b2a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c85b2aec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c85b2aec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7207a90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7207a90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207a90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207a90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207a90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207a90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c85b2ae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c85b2ae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207a9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207a9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207a90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207a90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c85b2ae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c85b2ae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207a90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207a90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c85b2aec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c85b2aec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207a90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7207a90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207a90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207a90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207a90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207a90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ML Assisted Pipeline Crack Detection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Frost and Brandon Thibodaux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Machine Learning Model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676" y="1017725"/>
            <a:ext cx="5513650" cy="3812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32905" l="0" r="0" t="22801"/>
          <a:stretch/>
        </p:blipFill>
        <p:spPr>
          <a:xfrm>
            <a:off x="311700" y="1115675"/>
            <a:ext cx="3208125" cy="8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206200" y="1879200"/>
            <a:ext cx="30966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OpenSource platform with tools and libraries for machine learning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Designed to enable state-of-the-art ML development at all levels of interest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11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Inception v3</a:t>
            </a:r>
            <a:endParaRPr b="1"/>
          </a:p>
        </p:txBody>
      </p:sp>
      <p:sp>
        <p:nvSpPr>
          <p:cNvPr id="132" name="Google Shape;132;p23"/>
          <p:cNvSpPr txBox="1"/>
          <p:nvPr/>
        </p:nvSpPr>
        <p:spPr>
          <a:xfrm>
            <a:off x="491025" y="690500"/>
            <a:ext cx="64779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Factorized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convolutions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to reduce the number of parameters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Applying convolution filters to each input leads to repeatedly applying filters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unnecessarily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Filters can be shared across multiple inputs, so less memory and computation needed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33" name="Google Shape;133;p23"/>
          <p:cNvGrpSpPr/>
          <p:nvPr/>
        </p:nvGrpSpPr>
        <p:grpSpPr>
          <a:xfrm>
            <a:off x="1853800" y="2091300"/>
            <a:ext cx="5436400" cy="2971124"/>
            <a:chOff x="1853800" y="2091300"/>
            <a:chExt cx="5436400" cy="2971124"/>
          </a:xfrm>
        </p:grpSpPr>
        <p:pic>
          <p:nvPicPr>
            <p:cNvPr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b="13744" l="0" r="0" t="22414"/>
            <a:stretch/>
          </p:blipFill>
          <p:spPr>
            <a:xfrm>
              <a:off x="1853800" y="2091300"/>
              <a:ext cx="5436400" cy="19520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35" name="Google Shape;1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9759" y="3219274"/>
              <a:ext cx="4150442" cy="18431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Inception v3</a:t>
            </a:r>
            <a:endParaRPr b="1"/>
          </a:p>
        </p:txBody>
      </p:sp>
      <p:grpSp>
        <p:nvGrpSpPr>
          <p:cNvPr id="141" name="Google Shape;141;p24"/>
          <p:cNvGrpSpPr/>
          <p:nvPr/>
        </p:nvGrpSpPr>
        <p:grpSpPr>
          <a:xfrm>
            <a:off x="1365750" y="952899"/>
            <a:ext cx="7530875" cy="4035795"/>
            <a:chOff x="1365750" y="952899"/>
            <a:chExt cx="7530875" cy="4035795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5750" y="1105299"/>
              <a:ext cx="1933575" cy="13049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3" name="Google Shape;1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43326" y="1105300"/>
              <a:ext cx="1657350" cy="11525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4" name="Google Shape;1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4675" y="952899"/>
              <a:ext cx="1704975" cy="13049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5" name="Google Shape;145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00775" y="2814524"/>
              <a:ext cx="4895850" cy="217417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46" name="Google Shape;146;p24"/>
            <p:cNvCxnSpPr/>
            <p:nvPr/>
          </p:nvCxnSpPr>
          <p:spPr>
            <a:xfrm>
              <a:off x="3091500" y="2369300"/>
              <a:ext cx="1371600" cy="73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47" name="Google Shape;147;p24"/>
            <p:cNvCxnSpPr/>
            <p:nvPr/>
          </p:nvCxnSpPr>
          <p:spPr>
            <a:xfrm>
              <a:off x="7248500" y="2263775"/>
              <a:ext cx="263700" cy="59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148" name="Google Shape;148;p24"/>
            <p:cNvCxnSpPr/>
            <p:nvPr/>
          </p:nvCxnSpPr>
          <p:spPr>
            <a:xfrm>
              <a:off x="4847625" y="2257825"/>
              <a:ext cx="1371600" cy="73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49" name="Google Shape;149;p24"/>
          <p:cNvSpPr txBox="1"/>
          <p:nvPr/>
        </p:nvSpPr>
        <p:spPr>
          <a:xfrm>
            <a:off x="206025" y="2691150"/>
            <a:ext cx="3551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Example: Factorize a 5x5 convolution into two 3x3 convolution operations 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 5x5 convolution is 2.78 times more expensive than a 3x3 convolution.</a:t>
            </a:r>
            <a:endParaRPr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Future Work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Larger dataset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Increase background variety until NN ignores 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Hardware upgrade: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implement object detection to check for a pipe before crack detection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faster sample and inference rates (~realtime)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UI with live preview, bandboxing, on screen classification and %’s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Better camera, increase image resolution, finer cracks detectable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Mobility - self-propelled and guided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Map pipeline, crack/damage heatmaps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Other tests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Detect rust/stains and other signs of cracking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Roles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 - Inference Deployment, Hardware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Brandon - Dataset Construction, Model Training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353" y="2312725"/>
            <a:ext cx="3311291" cy="21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Challenges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Software compatibility/interactions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Python knowledge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TensorFlow knowledge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ML overcome dirt/staining/paint with a large enough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Integrating more types of pipe (train NN to ignore color/other characteristics, and simply recognize a generic pipe)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Overfitting - small dataset is easy to overtrain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00" y="3376200"/>
            <a:ext cx="4741200" cy="164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Demo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13" y="1079225"/>
            <a:ext cx="5367963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Project Objective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4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Machine learning assisted pipe crack and anomalies detection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41" y="1888075"/>
            <a:ext cx="5069924" cy="2858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Project Motivation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Automated pipeline inspection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industry/plants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municipal water systems (sewers, water delivery)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oilfields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anywhere pipe is used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Inaccessible/Hazardous locations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24/7 monitoring known trouble spots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433" y="351098"/>
            <a:ext cx="2322067" cy="174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075" y="2726500"/>
            <a:ext cx="3419174" cy="19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ImageNet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Retrained Inception v3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ImageNet dataset until final layer (Our custom data set)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1.2 million training images, 50,000 validation images and 100,000 testing images, 100,000 classifications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2295"/>
            <a:ext cx="9143999" cy="274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4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Designs Alternatives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PYNQ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32-bit PS (Processing System)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 TensorFlow overlays for version Z-2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Microphone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Quality needed is expensive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Pi resources already maxed out, no room for audio processing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Building the data set wasn’t feasible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OpenCV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UI - Bandboxing and data overlays on a live preview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Difficult to compile and long build time on Pi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Pi resources already maxed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50" y="944425"/>
            <a:ext cx="2025725" cy="15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4810" r="32312" t="0"/>
          <a:stretch/>
        </p:blipFill>
        <p:spPr>
          <a:xfrm>
            <a:off x="6916750" y="1747750"/>
            <a:ext cx="2148625" cy="192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10695" l="11894" r="14769" t="23566"/>
          <a:stretch/>
        </p:blipFill>
        <p:spPr>
          <a:xfrm>
            <a:off x="5302325" y="3793275"/>
            <a:ext cx="2416279" cy="120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Project Materials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Pi 3b+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Raspbian Linux Distro (Pi)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OmniVision OV5647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Tensorflow 1.13.1-GPU (Desktop Training) (Win10)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CUDA 10.0 (Win10)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cudNN 9.0 (Win10)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Tensorflow 1.13.1-ARM (Pi inference)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Anaconda3 Python Environment Manager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IfranView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PVC Pipe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923" y="4033836"/>
            <a:ext cx="1662300" cy="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100" y="146225"/>
            <a:ext cx="3159850" cy="315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1151" y="3914800"/>
            <a:ext cx="1079149" cy="106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6">
            <a:alphaModFix/>
          </a:blip>
          <a:srcRect b="32905" l="0" r="74767" t="22801"/>
          <a:stretch/>
        </p:blipFill>
        <p:spPr>
          <a:xfrm>
            <a:off x="4016225" y="3891000"/>
            <a:ext cx="1111549" cy="11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Project Block</a:t>
            </a:r>
            <a:br>
              <a:rPr b="1" lang="en" sz="2400">
                <a:solidFill>
                  <a:srgbClr val="FFFFFF"/>
                </a:solidFill>
              </a:rPr>
            </a:br>
            <a:r>
              <a:rPr b="1" lang="en" sz="2400">
                <a:solidFill>
                  <a:srgbClr val="FFFFFF"/>
                </a:solidFill>
              </a:rPr>
              <a:t>Diagram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125" y="161925"/>
            <a:ext cx="43434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Project State</a:t>
            </a:r>
            <a:br>
              <a:rPr b="1" lang="en" sz="2400">
                <a:solidFill>
                  <a:srgbClr val="FFFFFF"/>
                </a:solidFill>
              </a:rPr>
            </a:br>
            <a:r>
              <a:rPr b="1" lang="en" sz="2400">
                <a:solidFill>
                  <a:srgbClr val="FFFFFF"/>
                </a:solidFill>
              </a:rPr>
              <a:t>Diagram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375" y="67650"/>
            <a:ext cx="5007201" cy="491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